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205B6-0C31-4F99-805F-EECD4CA24965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86937-A12A-4CAE-B81D-E6C78A1F60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205B6-0C31-4F99-805F-EECD4CA24965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86937-A12A-4CAE-B81D-E6C78A1F60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205B6-0C31-4F99-805F-EECD4CA24965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86937-A12A-4CAE-B81D-E6C78A1F60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205B6-0C31-4F99-805F-EECD4CA24965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86937-A12A-4CAE-B81D-E6C78A1F60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205B6-0C31-4F99-805F-EECD4CA24965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86937-A12A-4CAE-B81D-E6C78A1F60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205B6-0C31-4F99-805F-EECD4CA24965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86937-A12A-4CAE-B81D-E6C78A1F60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205B6-0C31-4F99-805F-EECD4CA24965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86937-A12A-4CAE-B81D-E6C78A1F60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205B6-0C31-4F99-805F-EECD4CA24965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86937-A12A-4CAE-B81D-E6C78A1F60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205B6-0C31-4F99-805F-EECD4CA24965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86937-A12A-4CAE-B81D-E6C78A1F60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205B6-0C31-4F99-805F-EECD4CA24965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86937-A12A-4CAE-B81D-E6C78A1F60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205B6-0C31-4F99-805F-EECD4CA24965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86937-A12A-4CAE-B81D-E6C78A1F60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1205B6-0C31-4F99-805F-EECD4CA24965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686937-A12A-4CAE-B81D-E6C78A1F608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questconnect.org/peru_food.htm" TargetMode="External"/><Relationship Id="rId2" Type="http://schemas.openxmlformats.org/officeDocument/2006/relationships/hyperlink" Target="http://gosouthamerica.about.com/od/cuisine/a/PeruBolivia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nperublog.com/2008/12/10/loosing-weight-in-peru/" TargetMode="External"/><Relationship Id="rId4" Type="http://schemas.openxmlformats.org/officeDocument/2006/relationships/hyperlink" Target="http://simplyrecipes.com/recipes/arroz_con_pollo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600" dirty="0" err="1" smtClean="0">
                <a:latin typeface="Tw Cen MT" pitchFamily="34" charset="0"/>
              </a:rPr>
              <a:t>Arroz</a:t>
            </a:r>
            <a:r>
              <a:rPr lang="en-US" sz="6600" dirty="0" smtClean="0">
                <a:latin typeface="Tw Cen MT" pitchFamily="34" charset="0"/>
              </a:rPr>
              <a:t> con </a:t>
            </a:r>
            <a:r>
              <a:rPr lang="en-US" sz="6600" dirty="0" err="1" smtClean="0">
                <a:latin typeface="Tw Cen MT" pitchFamily="34" charset="0"/>
              </a:rPr>
              <a:t>Pollo</a:t>
            </a:r>
            <a:r>
              <a:rPr lang="en-US" sz="6600" dirty="0" smtClean="0">
                <a:latin typeface="Tw Cen MT" pitchFamily="34" charset="0"/>
              </a:rPr>
              <a:t> Verde</a:t>
            </a:r>
            <a:endParaRPr lang="en-US" sz="6600" dirty="0">
              <a:latin typeface="Tw Cen MT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Comida </a:t>
            </a:r>
            <a:r>
              <a:rPr lang="en-US" dirty="0" err="1" smtClean="0"/>
              <a:t>Peruana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000" dirty="0" smtClean="0">
                <a:latin typeface="Tw Cen MT" pitchFamily="34" charset="0"/>
              </a:rPr>
              <a:t>La Bibliografía</a:t>
            </a:r>
            <a:endParaRPr lang="en-US" sz="5000" dirty="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500" dirty="0" smtClean="0">
                <a:latin typeface="Tw Cen MT" pitchFamily="34" charset="0"/>
                <a:hlinkClick r:id="rId2"/>
              </a:rPr>
              <a:t>http://gosouthamerica.about.com/od/cuisine/a/PeruBolivia.htm</a:t>
            </a:r>
            <a:endParaRPr lang="en-US" sz="3500" dirty="0" smtClean="0">
              <a:latin typeface="Tw Cen MT" pitchFamily="34" charset="0"/>
            </a:endParaRPr>
          </a:p>
          <a:p>
            <a:r>
              <a:rPr lang="en-US" sz="3500" dirty="0" smtClean="0">
                <a:latin typeface="Tw Cen MT" pitchFamily="34" charset="0"/>
                <a:hlinkClick r:id="rId3"/>
              </a:rPr>
              <a:t>http://www.questconnect.org/peru_food.htm</a:t>
            </a:r>
            <a:endParaRPr lang="en-US" sz="3500" dirty="0" smtClean="0">
              <a:latin typeface="Tw Cen MT" pitchFamily="34" charset="0"/>
            </a:endParaRPr>
          </a:p>
          <a:p>
            <a:r>
              <a:rPr lang="en-US" sz="3500" dirty="0" smtClean="0">
                <a:latin typeface="Tw Cen MT" pitchFamily="34" charset="0"/>
                <a:hlinkClick r:id="rId4"/>
              </a:rPr>
              <a:t>http://simplyrecipes.com/recipes/arroz_con_pollo/</a:t>
            </a:r>
            <a:endParaRPr lang="en-US" sz="3500" dirty="0" smtClean="0">
              <a:latin typeface="Tw Cen MT" pitchFamily="34" charset="0"/>
            </a:endParaRPr>
          </a:p>
          <a:p>
            <a:r>
              <a:rPr lang="en-US" sz="3500" dirty="0" smtClean="0">
                <a:latin typeface="Tw Cen MT" pitchFamily="34" charset="0"/>
                <a:hlinkClick r:id="rId5"/>
              </a:rPr>
              <a:t>http://enperublog.com/2008/12/10/loosing-weight-in-peru/</a:t>
            </a:r>
            <a:endParaRPr lang="en-US" sz="3500" dirty="0" smtClean="0">
              <a:latin typeface="Tw Cen MT" pitchFamily="34" charset="0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936750"/>
          </a:xfrm>
        </p:spPr>
        <p:txBody>
          <a:bodyPr>
            <a:normAutofit/>
          </a:bodyPr>
          <a:lstStyle/>
          <a:p>
            <a:r>
              <a:rPr lang="es-MX" dirty="0"/>
              <a:t>¡Hola</a:t>
            </a:r>
            <a:r>
              <a:rPr lang="es-MX" dirty="0" smtClean="0"/>
              <a:t>! Hoy </a:t>
            </a:r>
            <a:r>
              <a:rPr lang="es-MX" dirty="0"/>
              <a:t>vamos a cocinar </a:t>
            </a:r>
            <a:r>
              <a:rPr lang="es-MX" dirty="0" smtClean="0"/>
              <a:t>un </a:t>
            </a:r>
            <a:r>
              <a:rPr lang="es-MX" dirty="0"/>
              <a:t>plato Peruano. ¿Quién no le gusta arroz con pollo verde? Porque hoy vamos a hacerlo.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3008313" cy="4495800"/>
          </a:xfrm>
        </p:spPr>
        <p:txBody>
          <a:bodyPr>
            <a:normAutofit lnSpcReduction="10000"/>
          </a:bodyPr>
          <a:lstStyle/>
          <a:p>
            <a:r>
              <a:rPr lang="es-MX" sz="1600" dirty="0">
                <a:latin typeface="Tw Cen MT" pitchFamily="34" charset="0"/>
              </a:rPr>
              <a:t>Perú tiene comida famosa. Los ingredientes primarios en comida </a:t>
            </a:r>
            <a:r>
              <a:rPr lang="es-MX" sz="1600" dirty="0" smtClean="0">
                <a:latin typeface="Tw Cen MT" pitchFamily="34" charset="0"/>
              </a:rPr>
              <a:t>peruana son</a:t>
            </a:r>
            <a:r>
              <a:rPr lang="es-MX" sz="1600" dirty="0">
                <a:latin typeface="Tw Cen MT" pitchFamily="34" charset="0"/>
              </a:rPr>
              <a:t>:  </a:t>
            </a:r>
            <a:endParaRPr lang="en-US" sz="1600" dirty="0">
              <a:latin typeface="Tw Cen MT" pitchFamily="34" charset="0"/>
            </a:endParaRPr>
          </a:p>
          <a:p>
            <a:pPr lvl="0"/>
            <a:r>
              <a:rPr lang="es-MX" sz="1600" dirty="0" smtClean="0">
                <a:latin typeface="Tw Cen MT" pitchFamily="34" charset="0"/>
              </a:rPr>
              <a:t>- Arroz</a:t>
            </a:r>
            <a:endParaRPr lang="en-US" sz="1600" dirty="0">
              <a:latin typeface="Tw Cen MT" pitchFamily="34" charset="0"/>
            </a:endParaRPr>
          </a:p>
          <a:p>
            <a:pPr lvl="0"/>
            <a:r>
              <a:rPr lang="es-MX" sz="1600" dirty="0" smtClean="0">
                <a:latin typeface="Tw Cen MT" pitchFamily="34" charset="0"/>
              </a:rPr>
              <a:t>- Patatas </a:t>
            </a:r>
            <a:endParaRPr lang="en-US" sz="1600" dirty="0">
              <a:latin typeface="Tw Cen MT" pitchFamily="34" charset="0"/>
            </a:endParaRPr>
          </a:p>
          <a:p>
            <a:pPr lvl="0"/>
            <a:r>
              <a:rPr lang="es-MX" sz="1600" dirty="0" smtClean="0">
                <a:latin typeface="Tw Cen MT" pitchFamily="34" charset="0"/>
              </a:rPr>
              <a:t>- Pollo</a:t>
            </a:r>
            <a:endParaRPr lang="en-US" sz="1600" dirty="0">
              <a:latin typeface="Tw Cen MT" pitchFamily="34" charset="0"/>
            </a:endParaRPr>
          </a:p>
          <a:p>
            <a:pPr lvl="0"/>
            <a:r>
              <a:rPr lang="es-MX" sz="1600" dirty="0" smtClean="0">
                <a:latin typeface="Tw Cen MT" pitchFamily="34" charset="0"/>
              </a:rPr>
              <a:t>- Carne </a:t>
            </a:r>
            <a:r>
              <a:rPr lang="es-MX" sz="1600" dirty="0">
                <a:latin typeface="Tw Cen MT" pitchFamily="34" charset="0"/>
              </a:rPr>
              <a:t>de cerdo</a:t>
            </a:r>
            <a:endParaRPr lang="en-US" sz="1600" dirty="0">
              <a:latin typeface="Tw Cen MT" pitchFamily="34" charset="0"/>
            </a:endParaRPr>
          </a:p>
          <a:p>
            <a:pPr lvl="0"/>
            <a:r>
              <a:rPr lang="es-MX" sz="1600" dirty="0" smtClean="0">
                <a:latin typeface="Tw Cen MT" pitchFamily="34" charset="0"/>
              </a:rPr>
              <a:t>- Pez </a:t>
            </a:r>
            <a:endParaRPr lang="en-US" sz="1600" dirty="0">
              <a:latin typeface="Tw Cen MT" pitchFamily="34" charset="0"/>
            </a:endParaRPr>
          </a:p>
          <a:p>
            <a:pPr lvl="0"/>
            <a:r>
              <a:rPr lang="es-MX" sz="1600" dirty="0" smtClean="0">
                <a:latin typeface="Tw Cen MT" pitchFamily="34" charset="0"/>
              </a:rPr>
              <a:t>- Pimientas </a:t>
            </a:r>
            <a:endParaRPr lang="en-US" sz="1600" dirty="0">
              <a:latin typeface="Tw Cen MT" pitchFamily="34" charset="0"/>
            </a:endParaRPr>
          </a:p>
          <a:p>
            <a:endParaRPr lang="en-US" dirty="0" smtClean="0"/>
          </a:p>
          <a:p>
            <a:r>
              <a:rPr lang="es-MX" sz="2000" dirty="0">
                <a:latin typeface="Tw Cen MT" pitchFamily="34" charset="0"/>
              </a:rPr>
              <a:t>En nuestro plato tenemos muchas verduras, arroz, y pollo. Es importante que </a:t>
            </a:r>
            <a:r>
              <a:rPr lang="es-MX" sz="2000" dirty="0" smtClean="0">
                <a:latin typeface="Tw Cen MT" pitchFamily="34" charset="0"/>
              </a:rPr>
              <a:t>sigamos los </a:t>
            </a:r>
            <a:r>
              <a:rPr lang="es-MX" sz="2000" dirty="0">
                <a:latin typeface="Tw Cen MT" pitchFamily="34" charset="0"/>
              </a:rPr>
              <a:t>pasos para que podamos cocinar este plato. </a:t>
            </a:r>
            <a:endParaRPr lang="en-US" sz="2000" dirty="0">
              <a:latin typeface="Tw Cen MT" pitchFamily="34" charset="0"/>
            </a:endParaRPr>
          </a:p>
          <a:p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990600"/>
            <a:ext cx="4893999" cy="4490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6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52600"/>
            <a:ext cx="7772400" cy="3508375"/>
          </a:xfrm>
        </p:spPr>
        <p:txBody>
          <a:bodyPr>
            <a:normAutofit fontScale="90000"/>
          </a:bodyPr>
          <a:lstStyle/>
          <a:p>
            <a:r>
              <a:rPr lang="es-MX" dirty="0" smtClean="0">
                <a:latin typeface="Tw Cen MT" pitchFamily="34" charset="0"/>
              </a:rPr>
              <a:t> Casi la mitad de Perú está arbolado. Perú</a:t>
            </a:r>
            <a:r>
              <a:rPr lang="es-ES_tradnl" dirty="0" smtClean="0">
                <a:latin typeface="Tw Cen MT" pitchFamily="34" charset="0"/>
              </a:rPr>
              <a:t> tiene algo de las mejor salvas en el mundo, porque las salvas tienen biológica diversidad y recursos naturales. Los recursos se venden en los mercados. Las salvas son importantes a Perú para que la comida pueda ser fresca. Es necesario tener ingredientes frescas  hacer comida sana.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-304800" y="0"/>
            <a:ext cx="9448800" cy="1417638"/>
          </a:xfrm>
        </p:spPr>
        <p:txBody>
          <a:bodyPr>
            <a:noAutofit/>
          </a:bodyPr>
          <a:lstStyle/>
          <a:p>
            <a:r>
              <a:rPr lang="es-MX" sz="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" pitchFamily="34" charset="0"/>
              </a:rPr>
              <a:t/>
            </a:r>
            <a:br>
              <a:rPr lang="es-MX" sz="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" pitchFamily="34" charset="0"/>
              </a:rPr>
            </a:br>
            <a:r>
              <a:rPr lang="es-MX" sz="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" pitchFamily="34" charset="0"/>
              </a:rPr>
              <a:t/>
            </a:r>
            <a:br>
              <a:rPr lang="es-MX" sz="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" pitchFamily="34" charset="0"/>
              </a:rPr>
            </a:br>
            <a:r>
              <a:rPr lang="es-MX" sz="5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" pitchFamily="34" charset="0"/>
              </a:rPr>
              <a:t>El </a:t>
            </a:r>
            <a:r>
              <a:rPr lang="es-MX" sz="5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" pitchFamily="34" charset="0"/>
              </a:rPr>
              <a:t>primero </a:t>
            </a:r>
            <a:r>
              <a:rPr lang="es-MX" sz="5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" pitchFamily="34" charset="0"/>
              </a:rPr>
              <a:t>paso: </a:t>
            </a:r>
            <a:r>
              <a:rPr lang="es-MX" sz="5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" pitchFamily="34" charset="0"/>
              </a:rPr>
              <a:t>recoger los </a:t>
            </a:r>
            <a:r>
              <a:rPr lang="es-MX" sz="5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" pitchFamily="34" charset="0"/>
              </a:rPr>
              <a:t>ingredientes </a:t>
            </a:r>
            <a:r>
              <a:rPr lang="en-US" sz="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" pitchFamily="34" charset="0"/>
              </a:rPr>
              <a:t/>
            </a:r>
            <a:br>
              <a:rPr lang="en-US" sz="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" pitchFamily="34" charset="0"/>
              </a:rPr>
            </a:br>
            <a:endParaRPr lang="en-US" sz="5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w Cen MT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381000" y="2057400"/>
            <a:ext cx="8534400" cy="3733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MX" sz="4400" dirty="0" smtClean="0">
                <a:latin typeface="Tw Cen MT" pitchFamily="34" charset="0"/>
              </a:rPr>
              <a:t>  Necesitamos comprar muchos </a:t>
            </a:r>
            <a:r>
              <a:rPr lang="es-MX" sz="4400" dirty="0">
                <a:latin typeface="Tw Cen MT" pitchFamily="34" charset="0"/>
              </a:rPr>
              <a:t>ingredientes para este plato. Recomiendo que visitemos el mercado. ¡Vámonos! </a:t>
            </a:r>
            <a:endParaRPr lang="en-US" sz="4400" dirty="0">
              <a:latin typeface="Tw Cen MT" pitchFamily="34" charset="0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8" name="Right Arrow 7"/>
          <p:cNvSpPr/>
          <p:nvPr/>
        </p:nvSpPr>
        <p:spPr>
          <a:xfrm>
            <a:off x="3505200" y="5181600"/>
            <a:ext cx="1752600" cy="1399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3050"/>
            <a:ext cx="4648200" cy="1022350"/>
          </a:xfrm>
        </p:spPr>
        <p:txBody>
          <a:bodyPr>
            <a:noAutofit/>
          </a:bodyPr>
          <a:lstStyle/>
          <a:p>
            <a:r>
              <a:rPr lang="es-ES_tradnl" sz="3000" i="1" dirty="0" smtClean="0">
                <a:latin typeface="Tw Cen MT" pitchFamily="34" charset="0"/>
              </a:rPr>
              <a:t/>
            </a:r>
            <a:br>
              <a:rPr lang="es-ES_tradnl" sz="3000" i="1" dirty="0" smtClean="0">
                <a:latin typeface="Tw Cen MT" pitchFamily="34" charset="0"/>
              </a:rPr>
            </a:br>
            <a:r>
              <a:rPr lang="es-ES_tradnl" sz="3000" i="1" dirty="0">
                <a:latin typeface="Tw Cen MT" pitchFamily="34" charset="0"/>
              </a:rPr>
              <a:t/>
            </a:r>
            <a:br>
              <a:rPr lang="es-ES_tradnl" sz="3000" i="1" dirty="0">
                <a:latin typeface="Tw Cen MT" pitchFamily="34" charset="0"/>
              </a:rPr>
            </a:br>
            <a:r>
              <a:rPr lang="es-ES_tradnl" sz="3000" i="1" dirty="0" smtClean="0">
                <a:latin typeface="Tw Cen MT" pitchFamily="34" charset="0"/>
              </a:rPr>
              <a:t/>
            </a:r>
            <a:br>
              <a:rPr lang="es-ES_tradnl" sz="3000" i="1" dirty="0" smtClean="0">
                <a:latin typeface="Tw Cen MT" pitchFamily="34" charset="0"/>
              </a:rPr>
            </a:br>
            <a:r>
              <a:rPr lang="es-ES_tradnl" sz="3000" i="1" dirty="0">
                <a:latin typeface="Tw Cen MT" pitchFamily="34" charset="0"/>
              </a:rPr>
              <a:t/>
            </a:r>
            <a:br>
              <a:rPr lang="es-ES_tradnl" sz="3000" i="1" dirty="0">
                <a:latin typeface="Tw Cen MT" pitchFamily="34" charset="0"/>
              </a:rPr>
            </a:br>
            <a:r>
              <a:rPr lang="es-ES_tradnl" sz="3000" i="1" dirty="0" smtClean="0">
                <a:latin typeface="Tw Cen MT" pitchFamily="34" charset="0"/>
              </a:rPr>
              <a:t>¡</a:t>
            </a:r>
            <a:r>
              <a:rPr lang="es-ES_tradnl" sz="3000" i="1" dirty="0">
                <a:latin typeface="Tw Cen MT" pitchFamily="34" charset="0"/>
              </a:rPr>
              <a:t>Bienvenidos </a:t>
            </a:r>
            <a:r>
              <a:rPr lang="es-ES_tradnl" sz="3000" i="1" dirty="0" smtClean="0">
                <a:latin typeface="Tw Cen MT" pitchFamily="34" charset="0"/>
              </a:rPr>
              <a:t>al mercado</a:t>
            </a:r>
            <a:r>
              <a:rPr lang="es-ES_tradnl" sz="3000" i="1" dirty="0">
                <a:latin typeface="Tw Cen MT" pitchFamily="34" charset="0"/>
              </a:rPr>
              <a:t>! </a:t>
            </a:r>
            <a:r>
              <a:rPr lang="en-US" sz="3000" i="1" dirty="0">
                <a:latin typeface="Tw Cen MT" pitchFamily="34" charset="0"/>
              </a:rPr>
              <a:t/>
            </a:r>
            <a:br>
              <a:rPr lang="en-US" sz="3000" i="1" dirty="0">
                <a:latin typeface="Tw Cen MT" pitchFamily="34" charset="0"/>
              </a:rPr>
            </a:br>
            <a:endParaRPr lang="en-US" sz="3000" i="1" dirty="0">
              <a:latin typeface="Tw Cen MT" pitchFamily="34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>
          <a:xfrm>
            <a:off x="0" y="1295400"/>
            <a:ext cx="2057399" cy="4678363"/>
          </a:xfrm>
        </p:spPr>
        <p:txBody>
          <a:bodyPr>
            <a:normAutofit fontScale="92500" lnSpcReduction="20000"/>
          </a:bodyPr>
          <a:lstStyle/>
          <a:p>
            <a:endParaRPr lang="es-ES_tradnl" sz="1500" dirty="0" smtClean="0">
              <a:latin typeface="Tw Cen MT" pitchFamily="34" charset="0"/>
            </a:endParaRPr>
          </a:p>
          <a:p>
            <a:r>
              <a:rPr lang="es-ES_tradnl" sz="2000" dirty="0" smtClean="0">
                <a:latin typeface="Tw Cen MT" pitchFamily="34" charset="0"/>
              </a:rPr>
              <a:t>Aquí</a:t>
            </a:r>
            <a:r>
              <a:rPr lang="es-ES_tradnl" sz="2000" dirty="0">
                <a:latin typeface="Tw Cen MT" pitchFamily="34" charset="0"/>
              </a:rPr>
              <a:t>, necesitamos comprar las verduras y el arroz. ¡Es maravillosa que los mercados tengan tan muchas verduras y </a:t>
            </a:r>
            <a:r>
              <a:rPr lang="es-ES_tradnl" sz="2000" dirty="0" smtClean="0">
                <a:latin typeface="Tw Cen MT" pitchFamily="34" charset="0"/>
              </a:rPr>
              <a:t>frutas con </a:t>
            </a:r>
            <a:r>
              <a:rPr lang="es-ES_tradnl" sz="2000" dirty="0">
                <a:latin typeface="Tw Cen MT" pitchFamily="34" charset="0"/>
              </a:rPr>
              <a:t>mucho calor! Las verduras en nuestra lista son</a:t>
            </a:r>
            <a:r>
              <a:rPr lang="es-ES_tradnl" sz="2000" dirty="0" smtClean="0">
                <a:latin typeface="Tw Cen MT" pitchFamily="34" charset="0"/>
              </a:rPr>
              <a:t>:</a:t>
            </a:r>
          </a:p>
          <a:p>
            <a:endParaRPr lang="en-US" sz="2000" dirty="0">
              <a:latin typeface="Tw Cen MT" pitchFamily="34" charset="0"/>
            </a:endParaRPr>
          </a:p>
          <a:p>
            <a:pPr lvl="0"/>
            <a:r>
              <a:rPr lang="es-ES_tradnl" sz="2000" dirty="0" smtClean="0">
                <a:latin typeface="Tw Cen MT" pitchFamily="34" charset="0"/>
              </a:rPr>
              <a:t>- Cilantro </a:t>
            </a:r>
            <a:r>
              <a:rPr lang="es-ES_tradnl" sz="2000" dirty="0">
                <a:latin typeface="Tw Cen MT" pitchFamily="34" charset="0"/>
              </a:rPr>
              <a:t>fresco</a:t>
            </a:r>
            <a:endParaRPr lang="en-US" sz="2000" dirty="0">
              <a:latin typeface="Tw Cen MT" pitchFamily="34" charset="0"/>
            </a:endParaRPr>
          </a:p>
          <a:p>
            <a:pPr lvl="0"/>
            <a:r>
              <a:rPr lang="es-ES_tradnl" sz="2000" dirty="0" smtClean="0">
                <a:latin typeface="Tw Cen MT" pitchFamily="34" charset="0"/>
              </a:rPr>
              <a:t>- Zanahorias </a:t>
            </a:r>
            <a:endParaRPr lang="en-US" sz="2000" dirty="0">
              <a:latin typeface="Tw Cen MT" pitchFamily="34" charset="0"/>
            </a:endParaRPr>
          </a:p>
          <a:p>
            <a:pPr lvl="0"/>
            <a:r>
              <a:rPr lang="es-ES_tradnl" sz="2000" dirty="0" smtClean="0">
                <a:latin typeface="Tw Cen MT" pitchFamily="34" charset="0"/>
              </a:rPr>
              <a:t>- Chícharos </a:t>
            </a:r>
            <a:endParaRPr lang="en-US" sz="2000" dirty="0">
              <a:latin typeface="Tw Cen MT" pitchFamily="34" charset="0"/>
            </a:endParaRPr>
          </a:p>
          <a:p>
            <a:pPr lvl="0"/>
            <a:r>
              <a:rPr lang="es-ES_tradnl" sz="2000" dirty="0" smtClean="0">
                <a:latin typeface="Tw Cen MT" pitchFamily="34" charset="0"/>
              </a:rPr>
              <a:t>- Ají</a:t>
            </a:r>
            <a:endParaRPr lang="en-US" sz="2000" dirty="0">
              <a:latin typeface="Tw Cen MT" pitchFamily="34" charset="0"/>
            </a:endParaRPr>
          </a:p>
          <a:p>
            <a:endParaRPr lang="en-US" dirty="0"/>
          </a:p>
        </p:txBody>
      </p:sp>
      <p:pic>
        <p:nvPicPr>
          <p:cNvPr id="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67468" y="1282700"/>
            <a:ext cx="6519332" cy="488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3352800" cy="1708150"/>
          </a:xfrm>
        </p:spPr>
        <p:txBody>
          <a:bodyPr>
            <a:noAutofit/>
          </a:bodyPr>
          <a:lstStyle/>
          <a:p>
            <a:r>
              <a:rPr lang="es-ES_tradnl" sz="3000" dirty="0" smtClean="0">
                <a:latin typeface="Tw Cen MT" pitchFamily="34" charset="0"/>
              </a:rPr>
              <a:t>Tenemos verduras, ahora necesitamos recoger el pollo…</a:t>
            </a:r>
            <a:endParaRPr lang="en-US" sz="3000" dirty="0">
              <a:latin typeface="Tw Cen MT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286000"/>
            <a:ext cx="3008313" cy="3840163"/>
          </a:xfrm>
        </p:spPr>
        <p:txBody>
          <a:bodyPr>
            <a:normAutofit/>
          </a:bodyPr>
          <a:lstStyle/>
          <a:p>
            <a:endParaRPr lang="es-ES_tradnl" dirty="0" smtClean="0"/>
          </a:p>
          <a:p>
            <a:r>
              <a:rPr lang="es-ES_tradnl" sz="2000" dirty="0" smtClean="0"/>
              <a:t>Pollo </a:t>
            </a:r>
            <a:r>
              <a:rPr lang="es-ES_tradnl" sz="2000" dirty="0"/>
              <a:t>se introdujo al Perú hace 500 años, cuando los españoles llegaron al Sur América. Prefiero que compremos pollo sin piel porque es más sana. </a:t>
            </a:r>
            <a:r>
              <a:rPr lang="es-ES_tradnl" sz="2000" dirty="0" smtClean="0"/>
              <a:t>Es vital que tengamos </a:t>
            </a:r>
            <a:r>
              <a:rPr lang="es-ES_tradnl" sz="2000" dirty="0"/>
              <a:t>todos de los </a:t>
            </a:r>
            <a:r>
              <a:rPr lang="es-ES_tradnl" sz="2000" dirty="0" smtClean="0"/>
              <a:t>ingredientes, entonces podamos </a:t>
            </a:r>
            <a:r>
              <a:rPr lang="es-ES_tradnl" sz="2000" dirty="0"/>
              <a:t>continuar al próximo </a:t>
            </a:r>
            <a:r>
              <a:rPr lang="es-ES_tradnl" sz="2000" dirty="0" smtClean="0"/>
              <a:t>paso.  </a:t>
            </a:r>
            <a:endParaRPr lang="en-US" sz="2000" dirty="0"/>
          </a:p>
          <a:p>
            <a:endParaRPr lang="en-US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1752600"/>
            <a:ext cx="5422422" cy="360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2362200"/>
            <a:ext cx="1371600" cy="1622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S_tradnl" b="1" i="1" dirty="0" smtClean="0">
                <a:latin typeface="Tw Cen MT" pitchFamily="34" charset="0"/>
              </a:rPr>
              <a:t/>
            </a:r>
            <a:br>
              <a:rPr lang="es-ES_tradnl" b="1" i="1" dirty="0" smtClean="0">
                <a:latin typeface="Tw Cen MT" pitchFamily="34" charset="0"/>
              </a:rPr>
            </a:br>
            <a:r>
              <a:rPr lang="es-ES_tradnl" b="1" i="1" dirty="0">
                <a:latin typeface="Tw Cen MT" pitchFamily="34" charset="0"/>
              </a:rPr>
              <a:t/>
            </a:r>
            <a:br>
              <a:rPr lang="es-ES_tradnl" b="1" i="1" dirty="0">
                <a:latin typeface="Tw Cen MT" pitchFamily="34" charset="0"/>
              </a:rPr>
            </a:br>
            <a:r>
              <a:rPr lang="es-ES_tradnl" sz="5600" b="1" i="1" dirty="0" smtClean="0">
                <a:latin typeface="Tw Cen MT" pitchFamily="34" charset="0"/>
              </a:rPr>
              <a:t>Siento </a:t>
            </a:r>
            <a:r>
              <a:rPr lang="es-ES_tradnl" sz="5600" b="1" i="1" dirty="0">
                <a:latin typeface="Tw Cen MT" pitchFamily="34" charset="0"/>
              </a:rPr>
              <a:t>que necesitemos aprender sobre la nutrición de nuestro </a:t>
            </a:r>
            <a:r>
              <a:rPr lang="es-ES_tradnl" sz="5600" b="1" i="1" dirty="0" smtClean="0">
                <a:latin typeface="Tw Cen MT" pitchFamily="34" charset="0"/>
              </a:rPr>
              <a:t>plato, </a:t>
            </a:r>
            <a:r>
              <a:rPr lang="es-ES_tradnl" sz="5600" b="1" i="1" dirty="0">
                <a:latin typeface="Tw Cen MT" pitchFamily="34" charset="0"/>
              </a:rPr>
              <a:t>antes de que </a:t>
            </a:r>
            <a:r>
              <a:rPr lang="es-ES_tradnl" sz="5600" b="1" i="1" dirty="0" smtClean="0">
                <a:latin typeface="Tw Cen MT" pitchFamily="34" charset="0"/>
              </a:rPr>
              <a:t>yo </a:t>
            </a:r>
            <a:r>
              <a:rPr lang="es-ES_tradnl" sz="5600" b="1" i="1" dirty="0" smtClean="0">
                <a:latin typeface="Tw Cen MT" pitchFamily="34" charset="0"/>
              </a:rPr>
              <a:t>prepare </a:t>
            </a:r>
            <a:r>
              <a:rPr lang="es-ES_tradnl" sz="5600" b="1" i="1" dirty="0">
                <a:latin typeface="Tw Cen MT" pitchFamily="34" charset="0"/>
              </a:rPr>
              <a:t>el plato y </a:t>
            </a:r>
            <a:r>
              <a:rPr lang="es-ES_tradnl" sz="5600" b="1" i="1" dirty="0" smtClean="0">
                <a:latin typeface="Tw Cen MT" pitchFamily="34" charset="0"/>
              </a:rPr>
              <a:t>lo ponga </a:t>
            </a:r>
            <a:r>
              <a:rPr lang="es-ES_tradnl" sz="5600" b="1" i="1" dirty="0">
                <a:latin typeface="Tw Cen MT" pitchFamily="34" charset="0"/>
              </a:rPr>
              <a:t>en el horno para </a:t>
            </a:r>
            <a:r>
              <a:rPr lang="es-ES_tradnl" sz="5600" b="1" i="1" dirty="0" smtClean="0">
                <a:latin typeface="Tw Cen MT" pitchFamily="34" charset="0"/>
              </a:rPr>
              <a:t>hornear… </a:t>
            </a:r>
            <a:r>
              <a:rPr lang="en-US" sz="5600" dirty="0"/>
              <a:t/>
            </a:r>
            <a:br>
              <a:rPr lang="en-US" sz="5600" dirty="0"/>
            </a:br>
            <a:endParaRPr lang="en-US" sz="5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533400"/>
            <a:ext cx="8229600" cy="685800"/>
          </a:xfrm>
        </p:spPr>
        <p:txBody>
          <a:bodyPr>
            <a:noAutofit/>
          </a:bodyPr>
          <a:lstStyle/>
          <a:p>
            <a:pPr algn="ctr"/>
            <a:r>
              <a:rPr lang="es-ES_tradnl" sz="3000" i="1" dirty="0" smtClean="0">
                <a:latin typeface="Tw Cen MT" pitchFamily="34" charset="0"/>
              </a:rPr>
              <a:t/>
            </a:r>
            <a:br>
              <a:rPr lang="es-ES_tradnl" sz="3000" i="1" dirty="0" smtClean="0">
                <a:latin typeface="Tw Cen MT" pitchFamily="34" charset="0"/>
              </a:rPr>
            </a:br>
            <a:r>
              <a:rPr lang="es-ES_tradnl" sz="3000" i="1" dirty="0">
                <a:latin typeface="Tw Cen MT" pitchFamily="34" charset="0"/>
              </a:rPr>
              <a:t/>
            </a:r>
            <a:br>
              <a:rPr lang="es-ES_tradnl" sz="3000" i="1" dirty="0">
                <a:latin typeface="Tw Cen MT" pitchFamily="34" charset="0"/>
              </a:rPr>
            </a:br>
            <a:r>
              <a:rPr lang="es-ES_tradnl" sz="3000" i="1" dirty="0" smtClean="0">
                <a:latin typeface="Tw Cen MT" pitchFamily="34" charset="0"/>
              </a:rPr>
              <a:t/>
            </a:r>
            <a:br>
              <a:rPr lang="es-ES_tradnl" sz="3000" i="1" dirty="0" smtClean="0">
                <a:latin typeface="Tw Cen MT" pitchFamily="34" charset="0"/>
              </a:rPr>
            </a:br>
            <a:r>
              <a:rPr lang="es-ES_tradnl" sz="3000" i="1" dirty="0">
                <a:latin typeface="Tw Cen MT" pitchFamily="34" charset="0"/>
              </a:rPr>
              <a:t/>
            </a:r>
            <a:br>
              <a:rPr lang="es-ES_tradnl" sz="3000" i="1" dirty="0">
                <a:latin typeface="Tw Cen MT" pitchFamily="34" charset="0"/>
              </a:rPr>
            </a:br>
            <a:r>
              <a:rPr lang="es-ES_tradnl" sz="3000" i="1" dirty="0" smtClean="0">
                <a:latin typeface="Tw Cen MT" pitchFamily="34" charset="0"/>
              </a:rPr>
              <a:t>El </a:t>
            </a:r>
            <a:r>
              <a:rPr lang="es-ES_tradnl" sz="3000" i="1" dirty="0">
                <a:latin typeface="Tw Cen MT" pitchFamily="34" charset="0"/>
              </a:rPr>
              <a:t>segundo </a:t>
            </a:r>
            <a:r>
              <a:rPr lang="es-ES_tradnl" sz="3000" i="1" dirty="0" smtClean="0">
                <a:latin typeface="Tw Cen MT" pitchFamily="34" charset="0"/>
              </a:rPr>
              <a:t>paso: </a:t>
            </a:r>
            <a:r>
              <a:rPr lang="es-ES_tradnl" sz="3000" i="1" dirty="0">
                <a:latin typeface="Tw Cen MT" pitchFamily="34" charset="0"/>
              </a:rPr>
              <a:t>Aprender sobre la nutrición </a:t>
            </a:r>
            <a:r>
              <a:rPr lang="en-US" sz="3000" dirty="0">
                <a:latin typeface="Tw Cen MT" pitchFamily="34" charset="0"/>
              </a:rPr>
              <a:t/>
            </a:r>
            <a:br>
              <a:rPr lang="en-US" sz="3000" dirty="0">
                <a:latin typeface="Tw Cen MT" pitchFamily="34" charset="0"/>
              </a:rPr>
            </a:br>
            <a:endParaRPr lang="en-US" sz="3000" dirty="0">
              <a:latin typeface="Tw Cen MT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0" y="1143000"/>
            <a:ext cx="3465513" cy="5562600"/>
          </a:xfrm>
        </p:spPr>
        <p:txBody>
          <a:bodyPr>
            <a:noAutofit/>
          </a:bodyPr>
          <a:lstStyle/>
          <a:p>
            <a:r>
              <a:rPr lang="es-ES_tradnl" sz="1600" dirty="0">
                <a:latin typeface="Tw Cen MT" pitchFamily="34" charset="0"/>
              </a:rPr>
              <a:t>Mientras el plato está cocinado, es importante que aprendamos sobre la nutrición del plato. Dudo que </a:t>
            </a:r>
            <a:r>
              <a:rPr lang="es-ES_tradnl" sz="1600" dirty="0" smtClean="0">
                <a:latin typeface="Tw Cen MT" pitchFamily="34" charset="0"/>
              </a:rPr>
              <a:t>engordemos porque </a:t>
            </a:r>
            <a:r>
              <a:rPr lang="es-ES_tradnl" sz="1600" dirty="0">
                <a:latin typeface="Tw Cen MT" pitchFamily="34" charset="0"/>
              </a:rPr>
              <a:t>este plato es muy sano. </a:t>
            </a:r>
            <a:r>
              <a:rPr lang="es-ES_tradnl" sz="1600" dirty="0" smtClean="0">
                <a:latin typeface="Tw Cen MT" pitchFamily="34" charset="0"/>
              </a:rPr>
              <a:t>  </a:t>
            </a:r>
          </a:p>
          <a:p>
            <a:endParaRPr lang="es-ES_tradnl" sz="1600" dirty="0">
              <a:latin typeface="Tw Cen MT" pitchFamily="34" charset="0"/>
            </a:endParaRPr>
          </a:p>
          <a:p>
            <a:r>
              <a:rPr lang="es-ES_tradnl" sz="1600" dirty="0" smtClean="0">
                <a:latin typeface="Tw Cen MT" pitchFamily="34" charset="0"/>
              </a:rPr>
              <a:t>La </a:t>
            </a:r>
            <a:r>
              <a:rPr lang="es-ES_tradnl" sz="1600" dirty="0">
                <a:latin typeface="Tw Cen MT" pitchFamily="34" charset="0"/>
              </a:rPr>
              <a:t>mayoría de la comida </a:t>
            </a:r>
            <a:r>
              <a:rPr lang="es-ES_tradnl" sz="1600" dirty="0" smtClean="0">
                <a:latin typeface="Tw Cen MT" pitchFamily="34" charset="0"/>
              </a:rPr>
              <a:t>peruana es </a:t>
            </a:r>
            <a:r>
              <a:rPr lang="es-ES_tradnl" sz="1600" dirty="0">
                <a:latin typeface="Tw Cen MT" pitchFamily="34" charset="0"/>
              </a:rPr>
              <a:t>sana.  Mayoría de la comida se hacen con muy frescos ingredientes naturales, y es raro ver comida </a:t>
            </a:r>
            <a:r>
              <a:rPr lang="es-ES_tradnl" sz="1600" dirty="0" smtClean="0">
                <a:latin typeface="Tw Cen MT" pitchFamily="34" charset="0"/>
              </a:rPr>
              <a:t>pre-envasada </a:t>
            </a:r>
            <a:r>
              <a:rPr lang="es-ES_tradnl" sz="1600" dirty="0">
                <a:latin typeface="Tw Cen MT" pitchFamily="34" charset="0"/>
              </a:rPr>
              <a:t>en Perú. </a:t>
            </a:r>
            <a:endParaRPr lang="es-ES_tradnl" sz="1600" dirty="0" smtClean="0">
              <a:latin typeface="Tw Cen MT" pitchFamily="34" charset="0"/>
            </a:endParaRPr>
          </a:p>
          <a:p>
            <a:endParaRPr lang="es-ES_tradnl" sz="1600" dirty="0">
              <a:latin typeface="Tw Cen MT" pitchFamily="34" charset="0"/>
            </a:endParaRPr>
          </a:p>
          <a:p>
            <a:r>
              <a:rPr lang="es-ES_tradnl" sz="1600" dirty="0" smtClean="0">
                <a:latin typeface="Tw Cen MT" pitchFamily="34" charset="0"/>
              </a:rPr>
              <a:t>También </a:t>
            </a:r>
            <a:r>
              <a:rPr lang="es-ES_tradnl" sz="1600" dirty="0">
                <a:latin typeface="Tw Cen MT" pitchFamily="34" charset="0"/>
              </a:rPr>
              <a:t>comida </a:t>
            </a:r>
            <a:r>
              <a:rPr lang="es-ES_tradnl" sz="1600" dirty="0" smtClean="0">
                <a:latin typeface="Tw Cen MT" pitchFamily="34" charset="0"/>
              </a:rPr>
              <a:t>peruana usualmente </a:t>
            </a:r>
            <a:r>
              <a:rPr lang="es-ES_tradnl" sz="1600" dirty="0">
                <a:latin typeface="Tw Cen MT" pitchFamily="34" charset="0"/>
              </a:rPr>
              <a:t>tiene </a:t>
            </a:r>
            <a:r>
              <a:rPr lang="es-ES_tradnl" sz="1600" dirty="0" smtClean="0">
                <a:latin typeface="Tw Cen MT" pitchFamily="34" charset="0"/>
              </a:rPr>
              <a:t>“ají “, </a:t>
            </a:r>
            <a:r>
              <a:rPr lang="es-ES_tradnl" sz="1600" dirty="0">
                <a:latin typeface="Tw Cen MT" pitchFamily="34" charset="0"/>
              </a:rPr>
              <a:t>una pimienta peruana que </a:t>
            </a:r>
            <a:r>
              <a:rPr lang="es-ES_tradnl" sz="1600" dirty="0" smtClean="0">
                <a:latin typeface="Tw Cen MT" pitchFamily="34" charset="0"/>
              </a:rPr>
              <a:t>está </a:t>
            </a:r>
            <a:r>
              <a:rPr lang="es-ES_tradnl" sz="1600" dirty="0">
                <a:latin typeface="Tw Cen MT" pitchFamily="34" charset="0"/>
              </a:rPr>
              <a:t>usado en muchos platos. Ají tiene muchos colores y sabores</a:t>
            </a:r>
            <a:r>
              <a:rPr lang="es-ES_tradnl" sz="1600" dirty="0" smtClean="0">
                <a:latin typeface="Tw Cen MT" pitchFamily="34" charset="0"/>
              </a:rPr>
              <a:t>:</a:t>
            </a:r>
          </a:p>
          <a:p>
            <a:endParaRPr lang="en-US" sz="1600" dirty="0" smtClean="0">
              <a:latin typeface="Tw Cen MT" pitchFamily="34" charset="0"/>
            </a:endParaRPr>
          </a:p>
          <a:p>
            <a:pPr>
              <a:buFontTx/>
              <a:buChar char="-"/>
            </a:pPr>
            <a:r>
              <a:rPr lang="es-ES_tradnl" sz="1600" dirty="0" smtClean="0">
                <a:latin typeface="Tw Cen MT" pitchFamily="34" charset="0"/>
              </a:rPr>
              <a:t> Ají amarillo</a:t>
            </a:r>
            <a:endParaRPr lang="en-US" sz="1600" dirty="0">
              <a:latin typeface="Tw Cen MT" pitchFamily="34" charset="0"/>
            </a:endParaRPr>
          </a:p>
          <a:p>
            <a:pPr lvl="0"/>
            <a:r>
              <a:rPr lang="es-ES_tradnl" sz="1600" dirty="0" smtClean="0">
                <a:latin typeface="Tw Cen MT" pitchFamily="34" charset="0"/>
              </a:rPr>
              <a:t>- Ají </a:t>
            </a:r>
            <a:r>
              <a:rPr lang="es-ES_tradnl" sz="1600" dirty="0">
                <a:latin typeface="Tw Cen MT" pitchFamily="34" charset="0"/>
              </a:rPr>
              <a:t>rojo</a:t>
            </a:r>
            <a:endParaRPr lang="en-US" sz="1600" dirty="0">
              <a:latin typeface="Tw Cen MT" pitchFamily="34" charset="0"/>
            </a:endParaRPr>
          </a:p>
          <a:p>
            <a:pPr lvl="0"/>
            <a:r>
              <a:rPr lang="es-ES_tradnl" sz="1600" dirty="0" smtClean="0">
                <a:latin typeface="Tw Cen MT" pitchFamily="34" charset="0"/>
              </a:rPr>
              <a:t>- Rocoto </a:t>
            </a:r>
            <a:r>
              <a:rPr lang="es-ES_tradnl" sz="1600" dirty="0">
                <a:latin typeface="Tw Cen MT" pitchFamily="34" charset="0"/>
              </a:rPr>
              <a:t>rojo</a:t>
            </a:r>
            <a:endParaRPr lang="en-US" sz="1600" dirty="0">
              <a:latin typeface="Tw Cen MT" pitchFamily="34" charset="0"/>
            </a:endParaRPr>
          </a:p>
          <a:p>
            <a:endParaRPr lang="en-US" sz="1500" dirty="0">
              <a:latin typeface="Tw Cen MT" pitchFamily="34" charset="0"/>
            </a:endParaRPr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1600200"/>
            <a:ext cx="5486400" cy="4123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3505200" y="6096000"/>
            <a:ext cx="59436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w Cen MT" pitchFamily="34" charset="0"/>
                <a:ea typeface="Calibri" pitchFamily="34" charset="0"/>
                <a:cs typeface="Times New Roman" pitchFamily="18" charset="0"/>
              </a:rPr>
              <a:t>Nuestro plato solamente tiene 190 calorías y 3.3 gramos de grasa.   </a:t>
            </a:r>
            <a:endParaRPr kumimoji="0" lang="es-ES_tradnl" sz="1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w Cen M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8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09600" y="838200"/>
            <a:ext cx="7772400" cy="1470025"/>
          </a:xfrm>
        </p:spPr>
        <p:txBody>
          <a:bodyPr>
            <a:noAutofit/>
          </a:bodyPr>
          <a:lstStyle/>
          <a:p>
            <a:r>
              <a:rPr lang="es-ES_tradnl" sz="5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" pitchFamily="34" charset="0"/>
              </a:rPr>
              <a:t>El tercer </a:t>
            </a:r>
            <a:r>
              <a:rPr lang="es-ES_tradnl" sz="5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" pitchFamily="34" charset="0"/>
              </a:rPr>
              <a:t>paso: </a:t>
            </a:r>
            <a:r>
              <a:rPr lang="es-ES_tradnl" sz="5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" pitchFamily="34" charset="0"/>
              </a:rPr>
              <a:t>Disfrutar el plato sano </a:t>
            </a:r>
            <a:r>
              <a:rPr lang="en-US" sz="5000" dirty="0"/>
              <a:t/>
            </a:r>
            <a:br>
              <a:rPr lang="en-US" sz="5000" dirty="0"/>
            </a:br>
            <a:endParaRPr lang="en-US" sz="500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685800" y="3429000"/>
            <a:ext cx="7924800" cy="2362200"/>
          </a:xfrm>
        </p:spPr>
        <p:txBody>
          <a:bodyPr>
            <a:normAutofit/>
          </a:bodyPr>
          <a:lstStyle/>
          <a:p>
            <a:r>
              <a:rPr lang="es-ES_tradnl" sz="3500" dirty="0">
                <a:solidFill>
                  <a:schemeClr val="tx1"/>
                </a:solidFill>
                <a:latin typeface="Albertus MT Lt" pitchFamily="18" charset="0"/>
              </a:rPr>
              <a:t>¡</a:t>
            </a:r>
            <a:r>
              <a:rPr lang="es-ES_tradnl" sz="4500" dirty="0">
                <a:solidFill>
                  <a:schemeClr val="tx1"/>
                </a:solidFill>
                <a:latin typeface="Tw Cen MT" pitchFamily="34" charset="0"/>
              </a:rPr>
              <a:t>Espero que ustedes disfruten este </a:t>
            </a:r>
            <a:r>
              <a:rPr lang="es-ES_tradnl" sz="4500" dirty="0" smtClean="0">
                <a:solidFill>
                  <a:schemeClr val="tx1"/>
                </a:solidFill>
                <a:latin typeface="Tw Cen MT" pitchFamily="34" charset="0"/>
              </a:rPr>
              <a:t>plato, </a:t>
            </a:r>
            <a:r>
              <a:rPr lang="es-ES_tradnl" sz="4500" dirty="0">
                <a:solidFill>
                  <a:schemeClr val="tx1"/>
                </a:solidFill>
                <a:latin typeface="Tw Cen MT" pitchFamily="34" charset="0"/>
              </a:rPr>
              <a:t>para que </a:t>
            </a:r>
            <a:r>
              <a:rPr lang="es-ES_tradnl" sz="4500" dirty="0" smtClean="0">
                <a:solidFill>
                  <a:schemeClr val="tx1"/>
                </a:solidFill>
                <a:latin typeface="Tw Cen MT" pitchFamily="34" charset="0"/>
              </a:rPr>
              <a:t>puedan </a:t>
            </a:r>
            <a:r>
              <a:rPr lang="es-ES_tradnl" sz="4500" dirty="0">
                <a:solidFill>
                  <a:schemeClr val="tx1"/>
                </a:solidFill>
                <a:latin typeface="Tw Cen MT" pitchFamily="34" charset="0"/>
              </a:rPr>
              <a:t>tratar otros platos de Perú! </a:t>
            </a:r>
            <a:endParaRPr lang="en-US" sz="4500" dirty="0">
              <a:solidFill>
                <a:schemeClr val="tx1"/>
              </a:solidFill>
              <a:latin typeface="Tw Cen MT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402</Words>
  <Application>Microsoft Office PowerPoint</Application>
  <PresentationFormat>On-screen Show (4:3)</PresentationFormat>
  <Paragraphs>45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Arroz con Pollo Verde</vt:lpstr>
      <vt:lpstr>¡Hola! Hoy vamos a cocinar un plato Peruano. ¿Quién no le gusta arroz con pollo verde? Porque hoy vamos a hacerlo.  </vt:lpstr>
      <vt:lpstr> Casi la mitad de Perú está arbolado. Perú tiene algo de las mejor salvas en el mundo, porque las salvas tienen biológica diversidad y recursos naturales. Los recursos se venden en los mercados. Las salvas son importantes a Perú para que la comida pueda ser fresca. Es necesario tener ingredientes frescas  hacer comida sana. </vt:lpstr>
      <vt:lpstr>  El primero paso: recoger los ingredientes  </vt:lpstr>
      <vt:lpstr>    ¡Bienvenidos al mercado!  </vt:lpstr>
      <vt:lpstr>Tenemos verduras, ahora necesitamos recoger el pollo…</vt:lpstr>
      <vt:lpstr>  Siento que necesitemos aprender sobre la nutrición de nuestro plato, antes de que yo prepare el plato y lo ponga en el horno para hornear…  </vt:lpstr>
      <vt:lpstr>    El segundo paso: Aprender sobre la nutrición  </vt:lpstr>
      <vt:lpstr>El tercer paso: Disfrutar el plato sano  </vt:lpstr>
      <vt:lpstr>La Bibliografía</vt:lpstr>
    </vt:vector>
  </TitlesOfParts>
  <Company>MICDS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Arroz con Pello Verde</dc:title>
  <dc:creator>MICDS Student</dc:creator>
  <cp:lastModifiedBy>MICDS Student</cp:lastModifiedBy>
  <cp:revision>25</cp:revision>
  <dcterms:created xsi:type="dcterms:W3CDTF">2011-01-23T21:57:34Z</dcterms:created>
  <dcterms:modified xsi:type="dcterms:W3CDTF">2011-01-26T16:28:52Z</dcterms:modified>
</cp:coreProperties>
</file>